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10691813" cy="7559675"/>
  <p:notesSz cx="6889750" cy="10018713"/>
  <p:embeddedFontLst>
    <p:embeddedFont>
      <p:font typeface="Arial Rounded MT Bold" panose="020F0704030504030204" pitchFamily="3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Fira Sans Book" panose="020B0604020202020204" charset="0"/>
      <p:regular r:id="rId10"/>
      <p: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8" userDrawn="1">
          <p15:clr>
            <a:srgbClr val="A4A3A4"/>
          </p15:clr>
        </p15:guide>
        <p15:guide id="3" pos="6407" userDrawn="1">
          <p15:clr>
            <a:srgbClr val="A4A3A4"/>
          </p15:clr>
        </p15:guide>
        <p15:guide id="4" orient="horz" pos="907" userDrawn="1">
          <p15:clr>
            <a:srgbClr val="A4A3A4"/>
          </p15:clr>
        </p15:guide>
        <p15:guide id="5" orient="horz" pos="3969" userDrawn="1">
          <p15:clr>
            <a:srgbClr val="A4A3A4"/>
          </p15:clr>
        </p15:guide>
        <p15:guide id="6" orient="horz" pos="2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45D2F"/>
    <a:srgbClr val="009640"/>
    <a:srgbClr val="8D8933"/>
    <a:srgbClr val="AA9782"/>
    <a:srgbClr val="774799"/>
    <a:srgbClr val="FFCC00"/>
    <a:srgbClr val="EF7D00"/>
    <a:srgbClr val="164194"/>
    <a:srgbClr val="E30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68"/>
    <p:restoredTop sz="97690"/>
  </p:normalViewPr>
  <p:slideViewPr>
    <p:cSldViewPr snapToGrid="0" snapToObjects="1">
      <p:cViewPr varScale="1">
        <p:scale>
          <a:sx n="104" d="100"/>
          <a:sy n="104" d="100"/>
        </p:scale>
        <p:origin x="1938" y="114"/>
      </p:cViewPr>
      <p:guideLst>
        <p:guide pos="328"/>
        <p:guide pos="6407"/>
        <p:guide orient="horz" pos="907"/>
        <p:guide orient="horz" pos="3969"/>
        <p:guide orient="horz" pos="2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57" d="100"/>
          <a:sy n="157" d="100"/>
        </p:scale>
        <p:origin x="512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C39DF6E2-B7B5-1446-9CB0-8F5EE6AFAA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67870DE-5B28-0C4F-8706-1EDBF79EE0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9D3EEE6C-F45A-3D42-8E64-96B51B4F85F0}" type="datetimeFigureOut">
              <a:rPr lang="de-DE" smtClean="0"/>
              <a:t>23.05.2025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82EB8FF-0BA3-B94D-BFA1-AE9C9FD401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26BFF98-08AA-F94E-BC92-1164612BEF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6974606-CCBC-2E47-B4C5-09A73C92B5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126750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59443B4-4575-9C4D-8925-0B082D23E497}" type="datetimeFigureOut">
              <a:rPr lang="de-DE" smtClean="0"/>
              <a:t>23.05.2025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54100" y="1252538"/>
            <a:ext cx="4781550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73A76E5-2567-7B44-99AF-C1F90909E5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69219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887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D67ED2-DCFC-C04F-9813-EFEFBFA5C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030" y="295649"/>
            <a:ext cx="7650000" cy="900000"/>
          </a:xfrm>
        </p:spPr>
        <p:txBody>
          <a:bodyPr lIns="90000"/>
          <a:lstStyle>
            <a:lvl1pPr algn="l">
              <a:defRPr spc="100" baseline="0">
                <a:solidFill>
                  <a:srgbClr val="345D2F"/>
                </a:solidFill>
                <a:latin typeface="Arial Rounded MT Bold" panose="020F0704030504030204" pitchFamily="34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8779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aseline="0">
                <a:solidFill>
                  <a:srgbClr val="345D2F"/>
                </a:solidFill>
                <a:latin typeface="Fira Sans Book" panose="020B0503050000020004" pitchFamily="34" charset="0"/>
              </a:defRPr>
            </a:lvl1pPr>
          </a:lstStyle>
          <a:p>
            <a:fld id="{C8870863-8E39-AF4D-8FB1-AE57FD8DC4D2}" type="datetime1">
              <a:rPr lang="de-DE" smtClean="0"/>
              <a:pPr/>
              <a:t>23.05.2025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61747"/>
            <a:ext cx="3608487" cy="29238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1300" spc="100" baseline="0">
                <a:solidFill>
                  <a:srgbClr val="345D2F"/>
                </a:solidFill>
                <a:latin typeface="Arial Rounded MT Bold" panose="020F0704030504030204" pitchFamily="34" charset="77"/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 baseline="0">
                <a:solidFill>
                  <a:srgbClr val="345D2F"/>
                </a:solidFill>
                <a:latin typeface="Fira Sans Book" panose="020B0503050000020004" pitchFamily="34" charset="0"/>
              </a:defRPr>
            </a:lvl1pPr>
          </a:lstStyle>
          <a:p>
            <a:fld id="{EF40C3F8-189F-D446-B8AD-989417CC6B7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platzhalter 7">
            <a:extLst>
              <a:ext uri="{FF2B5EF4-FFF2-40B4-BE49-F238E27FC236}">
                <a16:creationId xmlns:a16="http://schemas.microsoft.com/office/drawing/2014/main" id="{6100F4A4-3855-F148-A815-2103C63A5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5624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sldNum="0" hd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3600" kern="1200" cap="all" spc="200" baseline="0">
          <a:solidFill>
            <a:schemeClr val="tx1"/>
          </a:solidFill>
          <a:latin typeface="Arial Rounded MT Bold" panose="020F0704030504030204" pitchFamily="34" charset="77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 baseline="0">
          <a:solidFill>
            <a:schemeClr val="tx1"/>
          </a:solidFill>
          <a:latin typeface="Fira Sans Book" panose="020B0503050000020004" pitchFamily="34" charset="0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 baseline="0">
          <a:solidFill>
            <a:schemeClr val="tx1"/>
          </a:solidFill>
          <a:latin typeface="Fira Sans Book" panose="020B0503050000020004" pitchFamily="34" charset="0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 baseline="0">
          <a:solidFill>
            <a:schemeClr val="tx1"/>
          </a:solidFill>
          <a:latin typeface="Fira Sans Book" panose="020B0503050000020004" pitchFamily="34" charset="0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 baseline="0">
          <a:solidFill>
            <a:schemeClr val="tx1"/>
          </a:solidFill>
          <a:latin typeface="Fira Sans Book" panose="020B0503050000020004" pitchFamily="34" charset="0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 baseline="0">
          <a:solidFill>
            <a:schemeClr val="tx1"/>
          </a:solidFill>
          <a:latin typeface="Fira Sans Book" panose="020B0503050000020004" pitchFamily="34" charset="0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285229-42F5-9949-A778-A4554AA08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6" y="358775"/>
            <a:ext cx="7651375" cy="900110"/>
          </a:xfrm>
        </p:spPr>
        <p:txBody>
          <a:bodyPr tIns="0">
            <a:normAutofit fontScale="90000"/>
          </a:bodyPr>
          <a:lstStyle/>
          <a:p>
            <a:pPr>
              <a:lnSpc>
                <a:spcPts val="3000"/>
              </a:lnSpc>
              <a:spcBef>
                <a:spcPts val="0"/>
              </a:spcBef>
            </a:pPr>
            <a:r>
              <a:rPr lang="de-DE" sz="4000" spc="100" dirty="0">
                <a:solidFill>
                  <a:srgbClr val="FFFFFF"/>
                </a:solidFill>
              </a:rPr>
              <a:t>Veranstaltungskalender</a:t>
            </a:r>
            <a:br>
              <a:rPr lang="de-DE" sz="4000" spc="100" dirty="0"/>
            </a:br>
            <a:r>
              <a:rPr lang="de-DE" sz="2300" cap="none" spc="100" dirty="0"/>
              <a:t>Katholisches Familienzentrum Brück/</a:t>
            </a:r>
            <a:r>
              <a:rPr lang="de-DE" sz="2300" cap="none" spc="100" dirty="0" err="1"/>
              <a:t>Merheim</a:t>
            </a:r>
            <a:endParaRPr lang="de-DE" sz="2300" cap="none" spc="100" dirty="0"/>
          </a:p>
        </p:txBody>
      </p:sp>
      <p:graphicFrame>
        <p:nvGraphicFramePr>
          <p:cNvPr id="8" name="Tabelle 6">
            <a:extLst>
              <a:ext uri="{FF2B5EF4-FFF2-40B4-BE49-F238E27FC236}">
                <a16:creationId xmlns:a16="http://schemas.microsoft.com/office/drawing/2014/main" id="{6528BBE8-2DAF-7648-AD06-E31E9E4ACF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076419"/>
              </p:ext>
            </p:extLst>
          </p:nvPr>
        </p:nvGraphicFramePr>
        <p:xfrm>
          <a:off x="572568" y="1941049"/>
          <a:ext cx="9568960" cy="3766034"/>
        </p:xfrm>
        <a:graphic>
          <a:graphicData uri="http://schemas.openxmlformats.org/drawingml/2006/table">
            <a:tbl>
              <a:tblPr firstRow="1" bandRow="1">
                <a:effectLst>
                  <a:outerShdw blurRad="190500" sx="102000" sy="102000" algn="ctr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965863">
                  <a:extLst>
                    <a:ext uri="{9D8B030D-6E8A-4147-A177-3AD203B41FA5}">
                      <a16:colId xmlns:a16="http://schemas.microsoft.com/office/drawing/2014/main" val="420570678"/>
                    </a:ext>
                  </a:extLst>
                </a:gridCol>
                <a:gridCol w="1017571">
                  <a:extLst>
                    <a:ext uri="{9D8B030D-6E8A-4147-A177-3AD203B41FA5}">
                      <a16:colId xmlns:a16="http://schemas.microsoft.com/office/drawing/2014/main" val="1156883869"/>
                    </a:ext>
                  </a:extLst>
                </a:gridCol>
                <a:gridCol w="4255296">
                  <a:extLst>
                    <a:ext uri="{9D8B030D-6E8A-4147-A177-3AD203B41FA5}">
                      <a16:colId xmlns:a16="http://schemas.microsoft.com/office/drawing/2014/main" val="936840911"/>
                    </a:ext>
                  </a:extLst>
                </a:gridCol>
                <a:gridCol w="1665115">
                  <a:extLst>
                    <a:ext uri="{9D8B030D-6E8A-4147-A177-3AD203B41FA5}">
                      <a16:colId xmlns:a16="http://schemas.microsoft.com/office/drawing/2014/main" val="2188125128"/>
                    </a:ext>
                  </a:extLst>
                </a:gridCol>
                <a:gridCol w="1665115">
                  <a:extLst>
                    <a:ext uri="{9D8B030D-6E8A-4147-A177-3AD203B41FA5}">
                      <a16:colId xmlns:a16="http://schemas.microsoft.com/office/drawing/2014/main" val="2119538543"/>
                    </a:ext>
                  </a:extLst>
                </a:gridCol>
              </a:tblGrid>
              <a:tr h="589689">
                <a:tc gridSpan="5">
                  <a:txBody>
                    <a:bodyPr/>
                    <a:lstStyle/>
                    <a:p>
                      <a:pPr algn="ctr" fontAlgn="auto"/>
                      <a:r>
                        <a:rPr lang="de-DE" sz="2000" b="0" i="0" cap="all" spc="100" baseline="0" noProof="0" dirty="0">
                          <a:solidFill>
                            <a:schemeClr val="bg1"/>
                          </a:solidFill>
                          <a:latin typeface="Arial Rounded MT Bold" panose="020F0704030504030204" pitchFamily="34" charset="77"/>
                        </a:rPr>
                        <a:t>September und </a:t>
                      </a:r>
                      <a:r>
                        <a:rPr lang="de-DE" sz="2000" b="0" i="0" cap="all" spc="100" baseline="0" noProof="0" dirty="0" err="1">
                          <a:solidFill>
                            <a:schemeClr val="bg1"/>
                          </a:solidFill>
                          <a:latin typeface="Arial Rounded MT Bold" panose="020F0704030504030204" pitchFamily="34" charset="77"/>
                        </a:rPr>
                        <a:t>oktober</a:t>
                      </a:r>
                      <a:r>
                        <a:rPr lang="de-DE" sz="2000" b="0" i="0" cap="all" spc="100" baseline="0" noProof="0" dirty="0">
                          <a:solidFill>
                            <a:schemeClr val="bg1"/>
                          </a:solidFill>
                          <a:latin typeface="Arial Rounded MT Bold" panose="020F0704030504030204" pitchFamily="34" charset="77"/>
                        </a:rPr>
                        <a:t> 2025</a:t>
                      </a:r>
                    </a:p>
                  </a:txBody>
                  <a:tcPr marL="0" marR="0" marT="108000" marB="10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613435"/>
                  </a:ext>
                </a:extLst>
              </a:tr>
              <a:tr h="554207">
                <a:tc>
                  <a:txBody>
                    <a:bodyPr/>
                    <a:lstStyle/>
                    <a:p>
                      <a:pPr algn="l"/>
                      <a:r>
                        <a:rPr lang="de-DE" sz="1200" cap="all" spc="100" baseline="0" noProof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Rounded MT Bold" panose="020F0704030504030204" pitchFamily="34" charset="77"/>
                        </a:rPr>
                        <a:t>Termin</a:t>
                      </a:r>
                    </a:p>
                  </a:txBody>
                  <a:tcPr marL="108000" marR="81434" marT="41679" marB="40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cap="all" spc="100" baseline="0" noProof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Rounded MT Bold" panose="020F0704030504030204" pitchFamily="34" charset="77"/>
                        </a:rPr>
                        <a:t>Uhrzeit</a:t>
                      </a:r>
                    </a:p>
                  </a:txBody>
                  <a:tcPr marL="108000" marR="81434" marT="41679" marB="40718" anchor="ctr"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cap="all" spc="100" baseline="0" noProof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Rounded MT Bold" panose="020F0704030504030204" pitchFamily="34" charset="77"/>
                        </a:rPr>
                        <a:t>Angebot</a:t>
                      </a:r>
                    </a:p>
                  </a:txBody>
                  <a:tcPr marL="108000" marR="81434" marT="41679" marB="40718" anchor="ctr"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cap="all" spc="100" baseline="0" noProof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Rounded MT Bold" panose="020F0704030504030204" pitchFamily="34" charset="77"/>
                        </a:rPr>
                        <a:t>Ort/Träger</a:t>
                      </a:r>
                    </a:p>
                  </a:txBody>
                  <a:tcPr marL="108000" marR="81434" marT="41679" marB="40718" anchor="ctr"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cap="all" spc="100" baseline="0" noProof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Rounded MT Bold" panose="020F0704030504030204" pitchFamily="34" charset="77"/>
                        </a:rPr>
                        <a:t>Infos</a:t>
                      </a:r>
                    </a:p>
                  </a:txBody>
                  <a:tcPr marL="108000" marR="81434" marT="41679" marB="40718" anchor="ctr"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979221"/>
                  </a:ext>
                </a:extLst>
              </a:tr>
              <a:tr h="67862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19.09.25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16.00-18.00</a:t>
                      </a:r>
                    </a:p>
                    <a:p>
                      <a:pPr algn="l" fontAlgn="b"/>
                      <a:endParaRPr lang="de-DE" sz="1100" b="0" i="0" u="none" strike="noStrike" baseline="0" noProof="0" dirty="0">
                        <a:solidFill>
                          <a:schemeClr val="tx1"/>
                        </a:solidFill>
                        <a:effectLst/>
                        <a:latin typeface="Fira Sans Book" panose="020B0503050000020004" pitchFamily="34" charset="0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Vater-Kind-Waldtag mit Querwaldein e.V. – für Kinder ab 4 J.</a:t>
                      </a:r>
                    </a:p>
                    <a:p>
                      <a:pPr marL="0" marR="0" lvl="0" indent="0" algn="l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„Unterwegs mit den Waldtieren“</a:t>
                      </a:r>
                    </a:p>
                    <a:p>
                      <a:pPr marL="0" marR="0" lvl="0" indent="0" algn="l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0" i="0" u="none" strike="noStrike" baseline="0" noProof="0" dirty="0">
                        <a:solidFill>
                          <a:schemeClr val="tx1"/>
                        </a:solidFill>
                        <a:effectLst/>
                        <a:latin typeface="Fira Sans Book" panose="020B0503050000020004" pitchFamily="34" charset="0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Start am Wald in Brück/Mauspfad</a:t>
                      </a:r>
                    </a:p>
                    <a:p>
                      <a:pPr algn="l" fontAlgn="b"/>
                      <a:endParaRPr lang="de-DE" sz="1100" b="0" i="0" u="none" strike="noStrike" baseline="0" noProof="0" dirty="0">
                        <a:solidFill>
                          <a:schemeClr val="tx1"/>
                        </a:solidFill>
                        <a:effectLst/>
                        <a:latin typeface="Fira Sans Book" panose="020B0503050000020004" pitchFamily="34" charset="0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Anmeldung über die Kitas erforderlich</a:t>
                      </a: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021884"/>
                  </a:ext>
                </a:extLst>
              </a:tr>
              <a:tr h="58968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22.09.25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19.30-21.00</a:t>
                      </a: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„Digitale Medienerziehung im Kleinkindalter“, Themenabend für Eltern (Referentin Sarah Klawitter)</a:t>
                      </a: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Kita St. Hubertus (KFZ)</a:t>
                      </a: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Bitte anmelden über Treffpunkt e.V. </a:t>
                      </a: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721826"/>
                  </a:ext>
                </a:extLst>
              </a:tr>
              <a:tr h="52038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09.10.25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8.30–10.00</a:t>
                      </a: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»Offene Sprechstunde« mit Frau Beller, Erziehungsberatung</a:t>
                      </a: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Kita St. Gereon (KFZ)</a:t>
                      </a: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Herzlich willkommen</a:t>
                      </a:r>
                    </a:p>
                    <a:p>
                      <a:pPr marL="0" marR="0" lvl="0" indent="0" algn="l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0" i="0" u="none" strike="noStrike" baseline="0" noProof="0" dirty="0">
                        <a:solidFill>
                          <a:schemeClr val="tx1"/>
                        </a:solidFill>
                        <a:effectLst/>
                        <a:latin typeface="Fira Sans Book" panose="020B0503050000020004" pitchFamily="34" charset="0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493216"/>
                  </a:ext>
                </a:extLst>
              </a:tr>
              <a:tr h="76224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08.11.25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10.00-14.00</a:t>
                      </a: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„Erste Hilfe am Kind“, Fresh-</a:t>
                      </a:r>
                      <a:r>
                        <a:rPr lang="de-DE" sz="1100" b="0" i="0" u="none" strike="noStrike" baseline="0" noProof="0" dirty="0" err="1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up</a:t>
                      </a:r>
                      <a:r>
                        <a:rPr lang="de-DE" sz="11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-Kurs für Eltern und Großeltern</a:t>
                      </a: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Clubraum im Pfarrheim St. Hubertus</a:t>
                      </a: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Bitte anmelden über Treffpunkt e.V.</a:t>
                      </a: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379115"/>
                  </a:ext>
                </a:extLst>
              </a:tr>
            </a:tbl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5C24755B-F7CC-784E-BA5F-03CCDD1602B0}"/>
              </a:ext>
            </a:extLst>
          </p:cNvPr>
          <p:cNvSpPr txBox="1"/>
          <p:nvPr/>
        </p:nvSpPr>
        <p:spPr>
          <a:xfrm>
            <a:off x="-770467" y="2108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5172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KFZ Farbpalette">
      <a:dk1>
        <a:srgbClr val="335D2F"/>
      </a:dk1>
      <a:lt1>
        <a:srgbClr val="FFFFFF"/>
      </a:lt1>
      <a:dk2>
        <a:srgbClr val="335D2F"/>
      </a:dk2>
      <a:lt2>
        <a:srgbClr val="C9C1BC"/>
      </a:lt2>
      <a:accent1>
        <a:srgbClr val="86AB28"/>
      </a:accent1>
      <a:accent2>
        <a:srgbClr val="E20512"/>
      </a:accent2>
      <a:accent3>
        <a:srgbClr val="009540"/>
      </a:accent3>
      <a:accent4>
        <a:srgbClr val="154194"/>
      </a:accent4>
      <a:accent5>
        <a:srgbClr val="FFCC00"/>
      </a:accent5>
      <a:accent6>
        <a:srgbClr val="EF7C00"/>
      </a:accent6>
      <a:hlink>
        <a:srgbClr val="86AB28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FZ_Folie_Vorlage" id="{DB525D33-41FA-EB4A-B277-5E67FA597DF4}" vid="{0EB1CB26-7BC9-4349-8DAC-96931CA10DA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KFZ_Folie_Vorlage</Template>
  <TotalTime>0</TotalTime>
  <Words>130</Words>
  <Application>Microsoft Office PowerPoint</Application>
  <PresentationFormat>Benutzerdefiniert</PresentationFormat>
  <Paragraphs>28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 Rounded MT Bold</vt:lpstr>
      <vt:lpstr>Fira Sans Book</vt:lpstr>
      <vt:lpstr>Calibri</vt:lpstr>
      <vt:lpstr>Arial</vt:lpstr>
      <vt:lpstr>Office</vt:lpstr>
      <vt:lpstr>Veranstaltungskalender Katholisches Familienzentrum Brück/Merheim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Veranstaltungskalender Katholisches Familienzentrum Brück/Merheim</dc:title>
  <dc:creator>Ermert, Regina - 53081 KGV Brück/Merheim</dc:creator>
  <cp:lastModifiedBy>Ermert, Regina - 53081 KGV Brück/Merheim</cp:lastModifiedBy>
  <cp:revision>7</cp:revision>
  <cp:lastPrinted>2025-04-25T13:47:02Z</cp:lastPrinted>
  <dcterms:created xsi:type="dcterms:W3CDTF">2023-06-30T10:21:55Z</dcterms:created>
  <dcterms:modified xsi:type="dcterms:W3CDTF">2025-05-23T12:56:06Z</dcterms:modified>
</cp:coreProperties>
</file>