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Lst>
  <p:sldSz cx="10693400" cy="7556500"/>
  <p:notesSz cx="6858000" cy="9144000"/>
  <p:embeddedFontLst>
    <p:embeddedFont>
      <p:font typeface="Glacial Indifference" charset="1" panose="00000000000000000000"/>
      <p:regular r:id="rId8"/>
    </p:embeddedFont>
    <p:embeddedFont>
      <p:font typeface="Xarrovv" charset="1" panose="0200060300000000000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21" Target="../media/image20.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jpe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23.jpeg" Type="http://schemas.openxmlformats.org/officeDocument/2006/relationships/image"/><Relationship Id="rId13" Target="../media/image16.png" Type="http://schemas.openxmlformats.org/officeDocument/2006/relationships/image"/><Relationship Id="rId14" Target="../media/image17.svg" Type="http://schemas.openxmlformats.org/officeDocument/2006/relationships/image"/><Relationship Id="rId15" Target="../media/image12.png" Type="http://schemas.openxmlformats.org/officeDocument/2006/relationships/image"/><Relationship Id="rId16" Target="../media/image13.svg" Type="http://schemas.openxmlformats.org/officeDocument/2006/relationships/image"/><Relationship Id="rId17" Target="../media/image14.png" Type="http://schemas.openxmlformats.org/officeDocument/2006/relationships/image"/><Relationship Id="rId18" Target="../media/image15.svg" Type="http://schemas.openxmlformats.org/officeDocument/2006/relationships/image"/><Relationship Id="rId19" Target="../media/image10.png" Type="http://schemas.openxmlformats.org/officeDocument/2006/relationships/image"/><Relationship Id="rId2" Target="../media/image1.png" Type="http://schemas.openxmlformats.org/officeDocument/2006/relationships/image"/><Relationship Id="rId20" Target="../media/image11.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1.jpeg" Type="http://schemas.openxmlformats.org/officeDocument/2006/relationships/image"/><Relationship Id="rId7" Target="../media/image22.jpe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FFB"/>
        </a:solidFill>
      </p:bgPr>
    </p:bg>
    <p:spTree>
      <p:nvGrpSpPr>
        <p:cNvPr id="1" name=""/>
        <p:cNvGrpSpPr/>
        <p:nvPr/>
      </p:nvGrpSpPr>
      <p:grpSpPr>
        <a:xfrm>
          <a:off x="0" y="0"/>
          <a:ext cx="0" cy="0"/>
          <a:chOff x="0" y="0"/>
          <a:chExt cx="0" cy="0"/>
        </a:xfrm>
      </p:grpSpPr>
      <p:sp>
        <p:nvSpPr>
          <p:cNvPr name="Freeform 2" id="2"/>
          <p:cNvSpPr/>
          <p:nvPr/>
        </p:nvSpPr>
        <p:spPr>
          <a:xfrm flipH="false" flipV="false" rot="-1024749">
            <a:off x="4320391" y="4190994"/>
            <a:ext cx="6528401" cy="4284263"/>
          </a:xfrm>
          <a:custGeom>
            <a:avLst/>
            <a:gdLst/>
            <a:ahLst/>
            <a:cxnLst/>
            <a:rect r="r" b="b" t="t" l="l"/>
            <a:pathLst>
              <a:path h="4284263" w="6528401">
                <a:moveTo>
                  <a:pt x="0" y="0"/>
                </a:moveTo>
                <a:lnTo>
                  <a:pt x="6528401" y="0"/>
                </a:lnTo>
                <a:lnTo>
                  <a:pt x="6528401" y="4284263"/>
                </a:lnTo>
                <a:lnTo>
                  <a:pt x="0" y="428426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167699">
            <a:off x="-233331" y="341803"/>
            <a:ext cx="10395127" cy="6821802"/>
          </a:xfrm>
          <a:custGeom>
            <a:avLst/>
            <a:gdLst/>
            <a:ahLst/>
            <a:cxnLst/>
            <a:rect r="r" b="b" t="t" l="l"/>
            <a:pathLst>
              <a:path h="6821802" w="10395127">
                <a:moveTo>
                  <a:pt x="0" y="0"/>
                </a:moveTo>
                <a:lnTo>
                  <a:pt x="10395128" y="0"/>
                </a:lnTo>
                <a:lnTo>
                  <a:pt x="10395128" y="6821803"/>
                </a:lnTo>
                <a:lnTo>
                  <a:pt x="0" y="68218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80726" y="3570232"/>
            <a:ext cx="3744725" cy="4496884"/>
            <a:chOff x="0" y="0"/>
            <a:chExt cx="4346641" cy="5219700"/>
          </a:xfrm>
        </p:grpSpPr>
        <p:sp>
          <p:nvSpPr>
            <p:cNvPr name="Freeform 5" id="5"/>
            <p:cNvSpPr/>
            <p:nvPr/>
          </p:nvSpPr>
          <p:spPr>
            <a:xfrm flipH="false" flipV="false" rot="0">
              <a:off x="-519430" y="-910590"/>
              <a:ext cx="5752531" cy="6188710"/>
            </a:xfrm>
            <a:custGeom>
              <a:avLst/>
              <a:gdLst/>
              <a:ahLst/>
              <a:cxnLst/>
              <a:rect r="r" b="b" t="t" l="l"/>
              <a:pathLst>
                <a:path h="6188710" w="5752531">
                  <a:moveTo>
                    <a:pt x="2222981" y="5034280"/>
                  </a:moveTo>
                  <a:cubicBezTo>
                    <a:pt x="3308486" y="5034280"/>
                    <a:pt x="2723699" y="6188710"/>
                    <a:pt x="3846158" y="6121400"/>
                  </a:cubicBezTo>
                  <a:cubicBezTo>
                    <a:pt x="4803250" y="6064250"/>
                    <a:pt x="5752531" y="3489960"/>
                    <a:pt x="3929303" y="2288540"/>
                  </a:cubicBezTo>
                  <a:cubicBezTo>
                    <a:pt x="2666421" y="1328420"/>
                    <a:pt x="599804" y="0"/>
                    <a:pt x="890811" y="1830070"/>
                  </a:cubicBezTo>
                  <a:cubicBezTo>
                    <a:pt x="1181819" y="3660140"/>
                    <a:pt x="0" y="4232910"/>
                    <a:pt x="682949" y="5205730"/>
                  </a:cubicBezTo>
                  <a:cubicBezTo>
                    <a:pt x="1224316" y="6178550"/>
                    <a:pt x="1264964" y="5034280"/>
                    <a:pt x="2222981" y="5034280"/>
                  </a:cubicBezTo>
                  <a:close/>
                </a:path>
              </a:pathLst>
            </a:custGeom>
            <a:blipFill>
              <a:blip r:embed="rId6"/>
              <a:stretch>
                <a:fillRect l="-72374" t="0" r="-35981" b="-246"/>
              </a:stretch>
            </a:blipFill>
          </p:spPr>
        </p:sp>
      </p:grpSp>
      <p:sp>
        <p:nvSpPr>
          <p:cNvPr name="Freeform 6" id="6"/>
          <p:cNvSpPr/>
          <p:nvPr/>
        </p:nvSpPr>
        <p:spPr>
          <a:xfrm flipH="false" flipV="false" rot="1619155">
            <a:off x="3692612" y="5674559"/>
            <a:ext cx="1422535" cy="1223381"/>
          </a:xfrm>
          <a:custGeom>
            <a:avLst/>
            <a:gdLst/>
            <a:ahLst/>
            <a:cxnLst/>
            <a:rect r="r" b="b" t="t" l="l"/>
            <a:pathLst>
              <a:path h="1223381" w="1422535">
                <a:moveTo>
                  <a:pt x="0" y="0"/>
                </a:moveTo>
                <a:lnTo>
                  <a:pt x="1422536" y="0"/>
                </a:lnTo>
                <a:lnTo>
                  <a:pt x="1422536" y="1223381"/>
                </a:lnTo>
                <a:lnTo>
                  <a:pt x="0" y="12233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7481507" y="114300"/>
            <a:ext cx="2742552" cy="1936563"/>
          </a:xfrm>
          <a:custGeom>
            <a:avLst/>
            <a:gdLst/>
            <a:ahLst/>
            <a:cxnLst/>
            <a:rect r="r" b="b" t="t" l="l"/>
            <a:pathLst>
              <a:path h="1936563" w="2742552">
                <a:moveTo>
                  <a:pt x="0" y="0"/>
                </a:moveTo>
                <a:lnTo>
                  <a:pt x="2742552" y="0"/>
                </a:lnTo>
                <a:lnTo>
                  <a:pt x="2742552" y="1936563"/>
                </a:lnTo>
                <a:lnTo>
                  <a:pt x="0" y="1936563"/>
                </a:lnTo>
                <a:lnTo>
                  <a:pt x="0" y="0"/>
                </a:lnTo>
                <a:close/>
              </a:path>
            </a:pathLst>
          </a:custGeom>
          <a:blipFill>
            <a:blip r:embed="rId9"/>
            <a:stretch>
              <a:fillRect l="0" t="0" r="0" b="0"/>
            </a:stretch>
          </a:blipFill>
        </p:spPr>
      </p:sp>
      <p:grpSp>
        <p:nvGrpSpPr>
          <p:cNvPr name="Group 8" id="8"/>
          <p:cNvGrpSpPr/>
          <p:nvPr/>
        </p:nvGrpSpPr>
        <p:grpSpPr>
          <a:xfrm rot="0">
            <a:off x="7793473" y="1766428"/>
            <a:ext cx="3086928" cy="3424861"/>
            <a:chOff x="0" y="0"/>
            <a:chExt cx="5510530" cy="6113780"/>
          </a:xfrm>
        </p:grpSpPr>
        <p:sp>
          <p:nvSpPr>
            <p:cNvPr name="Freeform 9" id="9"/>
            <p:cNvSpPr/>
            <p:nvPr/>
          </p:nvSpPr>
          <p:spPr>
            <a:xfrm flipH="false" flipV="false" rot="0">
              <a:off x="45720" y="49530"/>
              <a:ext cx="5420360" cy="6014720"/>
            </a:xfrm>
            <a:custGeom>
              <a:avLst/>
              <a:gdLst/>
              <a:ahLst/>
              <a:cxnLst/>
              <a:rect r="r" b="b" t="t" l="l"/>
              <a:pathLst>
                <a:path h="6014720" w="5420360">
                  <a:moveTo>
                    <a:pt x="5148580" y="3408680"/>
                  </a:moveTo>
                  <a:lnTo>
                    <a:pt x="5149850" y="3406140"/>
                  </a:lnTo>
                  <a:cubicBezTo>
                    <a:pt x="5322570" y="3082290"/>
                    <a:pt x="5420360" y="2711450"/>
                    <a:pt x="5420360" y="2319020"/>
                  </a:cubicBezTo>
                  <a:cubicBezTo>
                    <a:pt x="5420360" y="1038860"/>
                    <a:pt x="4381500" y="0"/>
                    <a:pt x="3101340" y="0"/>
                  </a:cubicBezTo>
                  <a:cubicBezTo>
                    <a:pt x="2259330" y="0"/>
                    <a:pt x="1521460" y="449580"/>
                    <a:pt x="1115060" y="1121410"/>
                  </a:cubicBezTo>
                  <a:cubicBezTo>
                    <a:pt x="1094740" y="1155700"/>
                    <a:pt x="1075690" y="1188720"/>
                    <a:pt x="1056640" y="1224280"/>
                  </a:cubicBezTo>
                  <a:lnTo>
                    <a:pt x="328930" y="2503170"/>
                  </a:lnTo>
                  <a:cubicBezTo>
                    <a:pt x="308610" y="2536190"/>
                    <a:pt x="290830" y="2569210"/>
                    <a:pt x="271780" y="2603500"/>
                  </a:cubicBezTo>
                  <a:lnTo>
                    <a:pt x="271780" y="2604770"/>
                  </a:lnTo>
                  <a:cubicBezTo>
                    <a:pt x="97790" y="2929890"/>
                    <a:pt x="0" y="3300730"/>
                    <a:pt x="0" y="3695700"/>
                  </a:cubicBezTo>
                  <a:cubicBezTo>
                    <a:pt x="0" y="4975860"/>
                    <a:pt x="1038860" y="6014720"/>
                    <a:pt x="2319020" y="6014720"/>
                  </a:cubicBezTo>
                  <a:cubicBezTo>
                    <a:pt x="3243580" y="6014720"/>
                    <a:pt x="4042410" y="5472430"/>
                    <a:pt x="4414520" y="4688840"/>
                  </a:cubicBezTo>
                  <a:lnTo>
                    <a:pt x="5077460" y="3533140"/>
                  </a:lnTo>
                  <a:cubicBezTo>
                    <a:pt x="5101590" y="3492500"/>
                    <a:pt x="5125720" y="3450590"/>
                    <a:pt x="5148580" y="3408680"/>
                  </a:cubicBezTo>
                  <a:close/>
                </a:path>
              </a:pathLst>
            </a:custGeom>
            <a:blipFill>
              <a:blip r:embed="rId10"/>
              <a:stretch>
                <a:fillRect l="-843" t="-1311" r="-872" b="-20907"/>
              </a:stretch>
            </a:blipFill>
          </p:spPr>
        </p:sp>
      </p:grpSp>
      <p:sp>
        <p:nvSpPr>
          <p:cNvPr name="Freeform 10" id="10"/>
          <p:cNvSpPr/>
          <p:nvPr/>
        </p:nvSpPr>
        <p:spPr>
          <a:xfrm flipH="false" flipV="false" rot="1619155">
            <a:off x="7193410" y="5107196"/>
            <a:ext cx="2063848" cy="1774909"/>
          </a:xfrm>
          <a:custGeom>
            <a:avLst/>
            <a:gdLst/>
            <a:ahLst/>
            <a:cxnLst/>
            <a:rect r="r" b="b" t="t" l="l"/>
            <a:pathLst>
              <a:path h="1774909" w="2063848">
                <a:moveTo>
                  <a:pt x="0" y="0"/>
                </a:moveTo>
                <a:lnTo>
                  <a:pt x="2063848" y="0"/>
                </a:lnTo>
                <a:lnTo>
                  <a:pt x="2063848" y="1774909"/>
                </a:lnTo>
                <a:lnTo>
                  <a:pt x="0" y="177490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1108247">
            <a:off x="2571874" y="4111577"/>
            <a:ext cx="799385" cy="751422"/>
          </a:xfrm>
          <a:custGeom>
            <a:avLst/>
            <a:gdLst/>
            <a:ahLst/>
            <a:cxnLst/>
            <a:rect r="r" b="b" t="t" l="l"/>
            <a:pathLst>
              <a:path h="751422" w="799385">
                <a:moveTo>
                  <a:pt x="0" y="0"/>
                </a:moveTo>
                <a:lnTo>
                  <a:pt x="799385" y="0"/>
                </a:lnTo>
                <a:lnTo>
                  <a:pt x="799385" y="751421"/>
                </a:lnTo>
                <a:lnTo>
                  <a:pt x="0" y="75142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2" id="12"/>
          <p:cNvSpPr/>
          <p:nvPr/>
        </p:nvSpPr>
        <p:spPr>
          <a:xfrm flipH="false" flipV="false" rot="1931474">
            <a:off x="6062511" y="5684223"/>
            <a:ext cx="799385" cy="751422"/>
          </a:xfrm>
          <a:custGeom>
            <a:avLst/>
            <a:gdLst/>
            <a:ahLst/>
            <a:cxnLst/>
            <a:rect r="r" b="b" t="t" l="l"/>
            <a:pathLst>
              <a:path h="751422" w="799385">
                <a:moveTo>
                  <a:pt x="0" y="0"/>
                </a:moveTo>
                <a:lnTo>
                  <a:pt x="799385" y="0"/>
                </a:lnTo>
                <a:lnTo>
                  <a:pt x="799385" y="751421"/>
                </a:lnTo>
                <a:lnTo>
                  <a:pt x="0" y="75142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3" id="13"/>
          <p:cNvSpPr txBox="true"/>
          <p:nvPr/>
        </p:nvSpPr>
        <p:spPr>
          <a:xfrm rot="0">
            <a:off x="3707827" y="1019395"/>
            <a:ext cx="3276345" cy="1396096"/>
          </a:xfrm>
          <a:prstGeom prst="rect">
            <a:avLst/>
          </a:prstGeom>
        </p:spPr>
        <p:txBody>
          <a:bodyPr anchor="t" rtlCol="false" tIns="0" lIns="0" bIns="0" rIns="0">
            <a:spAutoFit/>
          </a:bodyPr>
          <a:lstStyle/>
          <a:p>
            <a:pPr algn="ctr">
              <a:lnSpc>
                <a:spcPts val="2324"/>
              </a:lnSpc>
            </a:pPr>
            <a:r>
              <a:rPr lang="en-US" sz="1660">
                <a:solidFill>
                  <a:srgbClr val="000000"/>
                </a:solidFill>
                <a:latin typeface="Glacial Indifference"/>
                <a:ea typeface="Glacial Indifference"/>
                <a:cs typeface="Glacial Indifference"/>
                <a:sym typeface="Glacial Indifference"/>
              </a:rPr>
              <a:t>Taborplatz 7; 50 767 Köln</a:t>
            </a:r>
          </a:p>
          <a:p>
            <a:pPr algn="ctr">
              <a:lnSpc>
                <a:spcPts val="2324"/>
              </a:lnSpc>
            </a:pPr>
            <a:r>
              <a:rPr lang="en-US" sz="1660">
                <a:solidFill>
                  <a:srgbClr val="000000"/>
                </a:solidFill>
                <a:latin typeface="Glacial Indifference"/>
                <a:ea typeface="Glacial Indifference"/>
                <a:cs typeface="Glacial Indifference"/>
                <a:sym typeface="Glacial Indifference"/>
              </a:rPr>
              <a:t>Telefon 0221 79 19 30</a:t>
            </a:r>
          </a:p>
          <a:p>
            <a:pPr algn="ctr">
              <a:lnSpc>
                <a:spcPts val="2324"/>
              </a:lnSpc>
            </a:pPr>
            <a:r>
              <a:rPr lang="en-US" sz="1660">
                <a:solidFill>
                  <a:srgbClr val="000000"/>
                </a:solidFill>
                <a:latin typeface="Glacial Indifference"/>
                <a:ea typeface="Glacial Indifference"/>
                <a:cs typeface="Glacial Indifference"/>
                <a:sym typeface="Glacial Indifference"/>
              </a:rPr>
              <a:t>Telefax 0221 70 90 297 </a:t>
            </a:r>
          </a:p>
          <a:p>
            <a:pPr algn="ctr">
              <a:lnSpc>
                <a:spcPts val="2044"/>
              </a:lnSpc>
            </a:pPr>
            <a:r>
              <a:rPr lang="en-US" sz="1460">
                <a:solidFill>
                  <a:srgbClr val="000000"/>
                </a:solidFill>
                <a:latin typeface="Glacial Indifference"/>
                <a:ea typeface="Glacial Indifference"/>
                <a:cs typeface="Glacial Indifference"/>
                <a:sym typeface="Glacial Indifference"/>
              </a:rPr>
              <a:t>Kita-Taborplatz.ikn@erzbistum-koeln.de</a:t>
            </a:r>
          </a:p>
          <a:p>
            <a:pPr algn="ctr">
              <a:lnSpc>
                <a:spcPts val="2324"/>
              </a:lnSpc>
            </a:pPr>
            <a:r>
              <a:rPr lang="en-US" sz="1660">
                <a:solidFill>
                  <a:srgbClr val="000000"/>
                </a:solidFill>
                <a:latin typeface="Glacial Indifference"/>
                <a:ea typeface="Glacial Indifference"/>
                <a:cs typeface="Glacial Indifference"/>
                <a:sym typeface="Glacial Indifference"/>
              </a:rPr>
              <a:t>Leitung: Jana Morschhäuser</a:t>
            </a:r>
          </a:p>
        </p:txBody>
      </p:sp>
      <p:sp>
        <p:nvSpPr>
          <p:cNvPr name="Freeform 14" id="14"/>
          <p:cNvSpPr/>
          <p:nvPr/>
        </p:nvSpPr>
        <p:spPr>
          <a:xfrm flipH="false" flipV="false" rot="-7384065">
            <a:off x="1585456" y="3928531"/>
            <a:ext cx="855775" cy="804428"/>
          </a:xfrm>
          <a:custGeom>
            <a:avLst/>
            <a:gdLst/>
            <a:ahLst/>
            <a:cxnLst/>
            <a:rect r="r" b="b" t="t" l="l"/>
            <a:pathLst>
              <a:path h="804428" w="855775">
                <a:moveTo>
                  <a:pt x="0" y="0"/>
                </a:moveTo>
                <a:lnTo>
                  <a:pt x="855775" y="0"/>
                </a:lnTo>
                <a:lnTo>
                  <a:pt x="855775" y="804429"/>
                </a:lnTo>
                <a:lnTo>
                  <a:pt x="0" y="80442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5" id="15"/>
          <p:cNvSpPr/>
          <p:nvPr/>
        </p:nvSpPr>
        <p:spPr>
          <a:xfrm flipH="true" flipV="false" rot="-1005521">
            <a:off x="5253539" y="6268444"/>
            <a:ext cx="799385" cy="751422"/>
          </a:xfrm>
          <a:custGeom>
            <a:avLst/>
            <a:gdLst/>
            <a:ahLst/>
            <a:cxnLst/>
            <a:rect r="r" b="b" t="t" l="l"/>
            <a:pathLst>
              <a:path h="751422" w="799385">
                <a:moveTo>
                  <a:pt x="799385" y="0"/>
                </a:moveTo>
                <a:lnTo>
                  <a:pt x="0" y="0"/>
                </a:lnTo>
                <a:lnTo>
                  <a:pt x="0" y="751421"/>
                </a:lnTo>
                <a:lnTo>
                  <a:pt x="799385" y="751421"/>
                </a:lnTo>
                <a:lnTo>
                  <a:pt x="799385"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6" id="16"/>
          <p:cNvSpPr/>
          <p:nvPr/>
        </p:nvSpPr>
        <p:spPr>
          <a:xfrm flipH="true" flipV="false" rot="-1490244">
            <a:off x="95283" y="458755"/>
            <a:ext cx="3553223" cy="2479913"/>
          </a:xfrm>
          <a:custGeom>
            <a:avLst/>
            <a:gdLst/>
            <a:ahLst/>
            <a:cxnLst/>
            <a:rect r="r" b="b" t="t" l="l"/>
            <a:pathLst>
              <a:path h="2479913" w="3553223">
                <a:moveTo>
                  <a:pt x="3553224" y="0"/>
                </a:moveTo>
                <a:lnTo>
                  <a:pt x="0" y="0"/>
                </a:lnTo>
                <a:lnTo>
                  <a:pt x="0" y="2479913"/>
                </a:lnTo>
                <a:lnTo>
                  <a:pt x="3553224" y="2479913"/>
                </a:lnTo>
                <a:lnTo>
                  <a:pt x="3553224"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grpSp>
        <p:nvGrpSpPr>
          <p:cNvPr name="Group 17" id="17"/>
          <p:cNvGrpSpPr/>
          <p:nvPr/>
        </p:nvGrpSpPr>
        <p:grpSpPr>
          <a:xfrm rot="0">
            <a:off x="2349509" y="2540160"/>
            <a:ext cx="1027973" cy="1030540"/>
            <a:chOff x="0" y="0"/>
            <a:chExt cx="5594350" cy="5608320"/>
          </a:xfrm>
        </p:grpSpPr>
        <p:sp>
          <p:nvSpPr>
            <p:cNvPr name="Freeform 18" id="18"/>
            <p:cNvSpPr/>
            <p:nvPr/>
          </p:nvSpPr>
          <p:spPr>
            <a:xfrm flipH="false" flipV="false" rot="0">
              <a:off x="-80010" y="-191770"/>
              <a:ext cx="6264910" cy="5977890"/>
            </a:xfrm>
            <a:custGeom>
              <a:avLst/>
              <a:gdLst/>
              <a:ahLst/>
              <a:cxnLst/>
              <a:rect r="r" b="b" t="t" l="l"/>
              <a:pathLst>
                <a:path h="5977890" w="626491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blipFill>
              <a:blip r:embed="rId21"/>
              <a:stretch>
                <a:fillRect l="-7384" t="-12792" r="0" b="-7496"/>
              </a:stretch>
            </a:blipFill>
          </p:spPr>
        </p:sp>
      </p:grpSp>
      <p:sp>
        <p:nvSpPr>
          <p:cNvPr name="TextBox 19" id="19"/>
          <p:cNvSpPr txBox="true"/>
          <p:nvPr/>
        </p:nvSpPr>
        <p:spPr>
          <a:xfrm rot="0">
            <a:off x="3707827" y="4458712"/>
            <a:ext cx="3292785" cy="1166849"/>
          </a:xfrm>
          <a:prstGeom prst="rect">
            <a:avLst/>
          </a:prstGeom>
        </p:spPr>
        <p:txBody>
          <a:bodyPr anchor="t" rtlCol="false" tIns="0" lIns="0" bIns="0" rIns="0">
            <a:spAutoFit/>
          </a:bodyPr>
          <a:lstStyle/>
          <a:p>
            <a:pPr algn="ctr">
              <a:lnSpc>
                <a:spcPts val="2360"/>
              </a:lnSpc>
            </a:pPr>
            <a:r>
              <a:rPr lang="en-US" sz="1686">
                <a:solidFill>
                  <a:srgbClr val="000000"/>
                </a:solidFill>
                <a:latin typeface="Glacial Indifference"/>
                <a:ea typeface="Glacial Indifference"/>
                <a:cs typeface="Glacial Indifference"/>
                <a:sym typeface="Glacial Indifference"/>
              </a:rPr>
              <a:t>Kinderpleger*innen und Erzieher*innen, dual oder in Schulpraktikas, Anerkennungsjahrspraktikant*innen</a:t>
            </a:r>
          </a:p>
        </p:txBody>
      </p:sp>
      <p:sp>
        <p:nvSpPr>
          <p:cNvPr name="TextBox 20" id="20"/>
          <p:cNvSpPr txBox="true"/>
          <p:nvPr/>
        </p:nvSpPr>
        <p:spPr>
          <a:xfrm rot="0">
            <a:off x="3848365" y="5892261"/>
            <a:ext cx="1029452" cy="787977"/>
          </a:xfrm>
          <a:prstGeom prst="rect">
            <a:avLst/>
          </a:prstGeom>
        </p:spPr>
        <p:txBody>
          <a:bodyPr anchor="t" rtlCol="false" tIns="0" lIns="0" bIns="0" rIns="0">
            <a:spAutoFit/>
          </a:bodyPr>
          <a:lstStyle/>
          <a:p>
            <a:pPr algn="ctr">
              <a:lnSpc>
                <a:spcPts val="2121"/>
              </a:lnSpc>
            </a:pPr>
            <a:r>
              <a:rPr lang="en-US" sz="1767">
                <a:solidFill>
                  <a:srgbClr val="000000"/>
                </a:solidFill>
                <a:latin typeface="Xarrovv"/>
                <a:ea typeface="Xarrovv"/>
                <a:cs typeface="Xarrovv"/>
                <a:sym typeface="Xarrovv"/>
              </a:rPr>
              <a:t>MELD DICH GERNE </a:t>
            </a:r>
          </a:p>
          <a:p>
            <a:pPr algn="ctr">
              <a:lnSpc>
                <a:spcPts val="2121"/>
              </a:lnSpc>
            </a:pPr>
            <a:r>
              <a:rPr lang="en-US" sz="1767">
                <a:solidFill>
                  <a:srgbClr val="000000"/>
                </a:solidFill>
                <a:latin typeface="Xarrovv"/>
                <a:ea typeface="Xarrovv"/>
                <a:cs typeface="Xarrovv"/>
                <a:sym typeface="Xarrovv"/>
              </a:rPr>
              <a:t>BEI UNS</a:t>
            </a:r>
          </a:p>
        </p:txBody>
      </p:sp>
      <p:sp>
        <p:nvSpPr>
          <p:cNvPr name="TextBox 21" id="21"/>
          <p:cNvSpPr txBox="true"/>
          <p:nvPr/>
        </p:nvSpPr>
        <p:spPr>
          <a:xfrm rot="0">
            <a:off x="4005013" y="3841440"/>
            <a:ext cx="2660144" cy="522023"/>
          </a:xfrm>
          <a:prstGeom prst="rect">
            <a:avLst/>
          </a:prstGeom>
        </p:spPr>
        <p:txBody>
          <a:bodyPr anchor="t" rtlCol="false" tIns="0" lIns="0" bIns="0" rIns="0">
            <a:spAutoFit/>
          </a:bodyPr>
          <a:lstStyle/>
          <a:p>
            <a:pPr algn="l">
              <a:lnSpc>
                <a:spcPts val="4302"/>
              </a:lnSpc>
            </a:pPr>
            <a:r>
              <a:rPr lang="en-US" sz="3072">
                <a:solidFill>
                  <a:srgbClr val="000000"/>
                </a:solidFill>
                <a:latin typeface="Xarrovv"/>
                <a:ea typeface="Xarrovv"/>
                <a:cs typeface="Xarrovv"/>
                <a:sym typeface="Xarrovv"/>
              </a:rPr>
              <a:t>WIR BILDEN AUS!</a:t>
            </a:r>
          </a:p>
        </p:txBody>
      </p:sp>
      <p:sp>
        <p:nvSpPr>
          <p:cNvPr name="TextBox 22" id="22"/>
          <p:cNvSpPr txBox="true"/>
          <p:nvPr/>
        </p:nvSpPr>
        <p:spPr>
          <a:xfrm rot="0">
            <a:off x="7453602" y="5499606"/>
            <a:ext cx="1543464" cy="941915"/>
          </a:xfrm>
          <a:prstGeom prst="rect">
            <a:avLst/>
          </a:prstGeom>
        </p:spPr>
        <p:txBody>
          <a:bodyPr anchor="t" rtlCol="false" tIns="0" lIns="0" bIns="0" rIns="0">
            <a:spAutoFit/>
          </a:bodyPr>
          <a:lstStyle/>
          <a:p>
            <a:pPr algn="ctr">
              <a:lnSpc>
                <a:spcPts val="2561"/>
              </a:lnSpc>
            </a:pPr>
            <a:r>
              <a:rPr lang="en-US" sz="2134">
                <a:solidFill>
                  <a:srgbClr val="000000"/>
                </a:solidFill>
                <a:latin typeface="Xarrovv"/>
                <a:ea typeface="Xarrovv"/>
                <a:cs typeface="Xarrovv"/>
                <a:sym typeface="Xarrovv"/>
              </a:rPr>
              <a:t>WIR BILDEN AUS, AUS LEIDENSCHAFT</a:t>
            </a:r>
          </a:p>
        </p:txBody>
      </p:sp>
      <p:sp>
        <p:nvSpPr>
          <p:cNvPr name="TextBox 23" id="23"/>
          <p:cNvSpPr txBox="true"/>
          <p:nvPr/>
        </p:nvSpPr>
        <p:spPr>
          <a:xfrm rot="0">
            <a:off x="8676047" y="6084690"/>
            <a:ext cx="2204354" cy="983691"/>
          </a:xfrm>
          <a:prstGeom prst="rect">
            <a:avLst/>
          </a:prstGeom>
        </p:spPr>
        <p:txBody>
          <a:bodyPr anchor="t" rtlCol="false" tIns="0" lIns="0" bIns="0" rIns="0">
            <a:spAutoFit/>
          </a:bodyPr>
          <a:lstStyle/>
          <a:p>
            <a:pPr algn="ctr">
              <a:lnSpc>
                <a:spcPts val="1955"/>
              </a:lnSpc>
            </a:pPr>
            <a:r>
              <a:rPr lang="en-US" sz="1397">
                <a:solidFill>
                  <a:srgbClr val="FFFFFF"/>
                </a:solidFill>
                <a:latin typeface="Xarrovv"/>
                <a:ea typeface="Xarrovv"/>
                <a:cs typeface="Xarrovv"/>
                <a:sym typeface="Xarrovv"/>
              </a:rPr>
              <a:t>BEI UNS BIST </a:t>
            </a:r>
          </a:p>
          <a:p>
            <a:pPr algn="ctr">
              <a:lnSpc>
                <a:spcPts val="1955"/>
              </a:lnSpc>
            </a:pPr>
            <a:r>
              <a:rPr lang="en-US" sz="1397">
                <a:solidFill>
                  <a:srgbClr val="FFFFFF"/>
                </a:solidFill>
                <a:latin typeface="Xarrovv"/>
                <a:ea typeface="Xarrovv"/>
                <a:cs typeface="Xarrovv"/>
                <a:sym typeface="Xarrovv"/>
              </a:rPr>
              <a:t>DU RICHTIG, </a:t>
            </a:r>
          </a:p>
          <a:p>
            <a:pPr algn="ctr">
              <a:lnSpc>
                <a:spcPts val="1955"/>
              </a:lnSpc>
            </a:pPr>
            <a:r>
              <a:rPr lang="en-US" sz="1397">
                <a:solidFill>
                  <a:srgbClr val="FFFFFF"/>
                </a:solidFill>
                <a:latin typeface="Xarrovv"/>
                <a:ea typeface="Xarrovv"/>
                <a:cs typeface="Xarrovv"/>
                <a:sym typeface="Xarrovv"/>
              </a:rPr>
              <a:t>WIR GEHEN DEINEN </a:t>
            </a:r>
          </a:p>
          <a:p>
            <a:pPr algn="ctr">
              <a:lnSpc>
                <a:spcPts val="1955"/>
              </a:lnSpc>
            </a:pPr>
            <a:r>
              <a:rPr lang="en-US" sz="1397">
                <a:solidFill>
                  <a:srgbClr val="FFFFFF"/>
                </a:solidFill>
                <a:latin typeface="Xarrovv"/>
                <a:ea typeface="Xarrovv"/>
                <a:cs typeface="Xarrovv"/>
                <a:sym typeface="Xarrovv"/>
              </a:rPr>
              <a:t>WEG GEMEINSAM</a:t>
            </a:r>
          </a:p>
        </p:txBody>
      </p:sp>
      <p:sp>
        <p:nvSpPr>
          <p:cNvPr name="TextBox 24" id="24"/>
          <p:cNvSpPr txBox="true"/>
          <p:nvPr/>
        </p:nvSpPr>
        <p:spPr>
          <a:xfrm rot="0">
            <a:off x="3897841" y="323943"/>
            <a:ext cx="2767316" cy="456396"/>
          </a:xfrm>
          <a:prstGeom prst="rect">
            <a:avLst/>
          </a:prstGeom>
        </p:spPr>
        <p:txBody>
          <a:bodyPr anchor="t" rtlCol="false" tIns="0" lIns="0" bIns="0" rIns="0">
            <a:spAutoFit/>
          </a:bodyPr>
          <a:lstStyle/>
          <a:p>
            <a:pPr algn="l">
              <a:lnSpc>
                <a:spcPts val="3719"/>
              </a:lnSpc>
            </a:pPr>
            <a:r>
              <a:rPr lang="en-US" sz="2656">
                <a:solidFill>
                  <a:srgbClr val="000000"/>
                </a:solidFill>
                <a:latin typeface="Xarrovv"/>
                <a:ea typeface="Xarrovv"/>
                <a:cs typeface="Xarrovv"/>
                <a:sym typeface="Xarrovv"/>
              </a:rPr>
              <a:t>KONTAKT</a:t>
            </a:r>
          </a:p>
        </p:txBody>
      </p:sp>
      <p:sp>
        <p:nvSpPr>
          <p:cNvPr name="TextBox 25" id="25"/>
          <p:cNvSpPr txBox="true"/>
          <p:nvPr/>
        </p:nvSpPr>
        <p:spPr>
          <a:xfrm rot="0">
            <a:off x="3931613" y="2614367"/>
            <a:ext cx="2767316" cy="456396"/>
          </a:xfrm>
          <a:prstGeom prst="rect">
            <a:avLst/>
          </a:prstGeom>
        </p:spPr>
        <p:txBody>
          <a:bodyPr anchor="t" rtlCol="false" tIns="0" lIns="0" bIns="0" rIns="0">
            <a:spAutoFit/>
          </a:bodyPr>
          <a:lstStyle/>
          <a:p>
            <a:pPr algn="l">
              <a:lnSpc>
                <a:spcPts val="3719"/>
              </a:lnSpc>
            </a:pPr>
            <a:r>
              <a:rPr lang="en-US" sz="2656">
                <a:solidFill>
                  <a:srgbClr val="000000"/>
                </a:solidFill>
                <a:latin typeface="Xarrovv"/>
                <a:ea typeface="Xarrovv"/>
                <a:cs typeface="Xarrovv"/>
                <a:sym typeface="Xarrovv"/>
              </a:rPr>
              <a:t>ÖFFNUNGSZEITEN</a:t>
            </a:r>
          </a:p>
        </p:txBody>
      </p:sp>
      <p:sp>
        <p:nvSpPr>
          <p:cNvPr name="TextBox 26" id="26"/>
          <p:cNvSpPr txBox="true"/>
          <p:nvPr/>
        </p:nvSpPr>
        <p:spPr>
          <a:xfrm rot="0">
            <a:off x="3524009" y="3153357"/>
            <a:ext cx="3276345" cy="567421"/>
          </a:xfrm>
          <a:prstGeom prst="rect">
            <a:avLst/>
          </a:prstGeom>
        </p:spPr>
        <p:txBody>
          <a:bodyPr anchor="t" rtlCol="false" tIns="0" lIns="0" bIns="0" rIns="0">
            <a:spAutoFit/>
          </a:bodyPr>
          <a:lstStyle/>
          <a:p>
            <a:pPr algn="ctr">
              <a:lnSpc>
                <a:spcPts val="2324"/>
              </a:lnSpc>
            </a:pPr>
            <a:r>
              <a:rPr lang="en-US" sz="1660">
                <a:solidFill>
                  <a:srgbClr val="000000"/>
                </a:solidFill>
                <a:latin typeface="Glacial Indifference"/>
                <a:ea typeface="Glacial Indifference"/>
                <a:cs typeface="Glacial Indifference"/>
                <a:sym typeface="Glacial Indifference"/>
              </a:rPr>
              <a:t>Montag - Freitag</a:t>
            </a:r>
          </a:p>
          <a:p>
            <a:pPr algn="ctr">
              <a:lnSpc>
                <a:spcPts val="2324"/>
              </a:lnSpc>
            </a:pPr>
            <a:r>
              <a:rPr lang="en-US" sz="1660">
                <a:solidFill>
                  <a:srgbClr val="000000"/>
                </a:solidFill>
                <a:latin typeface="Glacial Indifference"/>
                <a:ea typeface="Glacial Indifference"/>
                <a:cs typeface="Glacial Indifference"/>
                <a:sym typeface="Glacial Indifference"/>
              </a:rPr>
              <a:t>07.30-16.30 Uhr</a:t>
            </a:r>
          </a:p>
        </p:txBody>
      </p:sp>
      <p:sp>
        <p:nvSpPr>
          <p:cNvPr name="TextBox 27" id="27"/>
          <p:cNvSpPr txBox="true"/>
          <p:nvPr/>
        </p:nvSpPr>
        <p:spPr>
          <a:xfrm rot="-1569932">
            <a:off x="376043" y="927154"/>
            <a:ext cx="2907469" cy="1520135"/>
          </a:xfrm>
          <a:prstGeom prst="rect">
            <a:avLst/>
          </a:prstGeom>
        </p:spPr>
        <p:txBody>
          <a:bodyPr anchor="t" rtlCol="false" tIns="0" lIns="0" bIns="0" rIns="0">
            <a:spAutoFit/>
          </a:bodyPr>
          <a:lstStyle/>
          <a:p>
            <a:pPr algn="ctr">
              <a:lnSpc>
                <a:spcPts val="1788"/>
              </a:lnSpc>
              <a:spcBef>
                <a:spcPct val="0"/>
              </a:spcBef>
            </a:pPr>
            <a:r>
              <a:rPr lang="en-US" sz="1277">
                <a:solidFill>
                  <a:srgbClr val="000000"/>
                </a:solidFill>
                <a:latin typeface="Xarrovv"/>
                <a:ea typeface="Xarrovv"/>
                <a:cs typeface="Xarrovv"/>
                <a:sym typeface="Xarrovv"/>
              </a:rPr>
              <a:t>IMMER WENN ICH FRAGEN ODER ANLIEGEN BEZÜGLICH DER AUSBILDUNG HATTE WUSSTE ICH AN WEN ICH MICH WENDEN KONNTE UND KONNTE MICH AUF DIE KOLLEGEN VERLASSEN.  DAS KOLLEGIUM DER KITA WAR SEHR FREUNDLICH UND HILFSBEREIT.</a:t>
            </a:r>
          </a:p>
          <a:p>
            <a:pPr algn="ctr">
              <a:lnSpc>
                <a:spcPts val="1788"/>
              </a:lnSpc>
              <a:spcBef>
                <a:spcPct val="0"/>
              </a:spcBef>
            </a:pPr>
          </a:p>
        </p:txBody>
      </p:sp>
      <p:sp>
        <p:nvSpPr>
          <p:cNvPr name="TextBox 28" id="28"/>
          <p:cNvSpPr txBox="true"/>
          <p:nvPr/>
        </p:nvSpPr>
        <p:spPr>
          <a:xfrm rot="0">
            <a:off x="-108633" y="3099254"/>
            <a:ext cx="2734413" cy="165356"/>
          </a:xfrm>
          <a:prstGeom prst="rect">
            <a:avLst/>
          </a:prstGeom>
        </p:spPr>
        <p:txBody>
          <a:bodyPr anchor="t" rtlCol="false" tIns="0" lIns="0" bIns="0" rIns="0">
            <a:spAutoFit/>
          </a:bodyPr>
          <a:lstStyle/>
          <a:p>
            <a:pPr algn="ctr">
              <a:lnSpc>
                <a:spcPts val="1385"/>
              </a:lnSpc>
            </a:pPr>
            <a:r>
              <a:rPr lang="en-US" sz="989">
                <a:solidFill>
                  <a:srgbClr val="000000"/>
                </a:solidFill>
                <a:latin typeface="Xarrovv"/>
                <a:ea typeface="Xarrovv"/>
                <a:cs typeface="Xarrovv"/>
                <a:sym typeface="Xarrovv"/>
              </a:rPr>
              <a:t>AMELIE 21 ERZIEHERIN BEI UNS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FFB"/>
        </a:solidFill>
      </p:bgPr>
    </p:bg>
    <p:spTree>
      <p:nvGrpSpPr>
        <p:cNvPr id="1" name=""/>
        <p:cNvGrpSpPr/>
        <p:nvPr/>
      </p:nvGrpSpPr>
      <p:grpSpPr>
        <a:xfrm>
          <a:off x="0" y="0"/>
          <a:ext cx="0" cy="0"/>
          <a:chOff x="0" y="0"/>
          <a:chExt cx="0" cy="0"/>
        </a:xfrm>
      </p:grpSpPr>
      <p:sp>
        <p:nvSpPr>
          <p:cNvPr name="Freeform 2" id="2"/>
          <p:cNvSpPr/>
          <p:nvPr/>
        </p:nvSpPr>
        <p:spPr>
          <a:xfrm flipH="false" flipV="false" rot="-1024749">
            <a:off x="2398803" y="3092446"/>
            <a:ext cx="8355761" cy="5483468"/>
          </a:xfrm>
          <a:custGeom>
            <a:avLst/>
            <a:gdLst/>
            <a:ahLst/>
            <a:cxnLst/>
            <a:rect r="r" b="b" t="t" l="l"/>
            <a:pathLst>
              <a:path h="5483468" w="8355761">
                <a:moveTo>
                  <a:pt x="0" y="0"/>
                </a:moveTo>
                <a:lnTo>
                  <a:pt x="8355761" y="0"/>
                </a:lnTo>
                <a:lnTo>
                  <a:pt x="8355761" y="5483468"/>
                </a:lnTo>
                <a:lnTo>
                  <a:pt x="0" y="54834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167699">
            <a:off x="-104907" y="246212"/>
            <a:ext cx="8367138" cy="5490934"/>
          </a:xfrm>
          <a:custGeom>
            <a:avLst/>
            <a:gdLst/>
            <a:ahLst/>
            <a:cxnLst/>
            <a:rect r="r" b="b" t="t" l="l"/>
            <a:pathLst>
              <a:path h="5490934" w="8367138">
                <a:moveTo>
                  <a:pt x="0" y="0"/>
                </a:moveTo>
                <a:lnTo>
                  <a:pt x="8367138" y="0"/>
                </a:lnTo>
                <a:lnTo>
                  <a:pt x="8367138" y="5490934"/>
                </a:lnTo>
                <a:lnTo>
                  <a:pt x="0" y="54909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121137" y="3581872"/>
            <a:ext cx="5356767" cy="4504615"/>
            <a:chOff x="0" y="0"/>
            <a:chExt cx="6207128" cy="5219700"/>
          </a:xfrm>
        </p:grpSpPr>
        <p:sp>
          <p:nvSpPr>
            <p:cNvPr name="Freeform 5" id="5"/>
            <p:cNvSpPr/>
            <p:nvPr/>
          </p:nvSpPr>
          <p:spPr>
            <a:xfrm flipH="false" flipV="false" rot="0">
              <a:off x="-519430" y="-910590"/>
              <a:ext cx="7613018" cy="6188710"/>
            </a:xfrm>
            <a:custGeom>
              <a:avLst/>
              <a:gdLst/>
              <a:ahLst/>
              <a:cxnLst/>
              <a:rect r="r" b="b" t="t" l="l"/>
              <a:pathLst>
                <a:path h="6188710" w="7613018">
                  <a:moveTo>
                    <a:pt x="2952149" y="5034280"/>
                  </a:moveTo>
                  <a:cubicBezTo>
                    <a:pt x="4502282" y="5034280"/>
                    <a:pt x="3667189" y="6188710"/>
                    <a:pt x="5270093" y="6121400"/>
                  </a:cubicBezTo>
                  <a:cubicBezTo>
                    <a:pt x="6636848" y="6064250"/>
                    <a:pt x="7613018" y="3489960"/>
                    <a:pt x="5388826" y="2288540"/>
                  </a:cubicBezTo>
                  <a:cubicBezTo>
                    <a:pt x="3585395" y="1328420"/>
                    <a:pt x="634206" y="0"/>
                    <a:pt x="1049773" y="1830070"/>
                  </a:cubicBezTo>
                  <a:cubicBezTo>
                    <a:pt x="1465341" y="3660140"/>
                    <a:pt x="0" y="4232910"/>
                    <a:pt x="752939" y="5205730"/>
                  </a:cubicBezTo>
                  <a:cubicBezTo>
                    <a:pt x="1526027" y="6178550"/>
                    <a:pt x="1584074" y="5034280"/>
                    <a:pt x="2952149" y="5034280"/>
                  </a:cubicBezTo>
                  <a:close/>
                </a:path>
              </a:pathLst>
            </a:custGeom>
            <a:blipFill>
              <a:blip r:embed="rId6"/>
              <a:stretch>
                <a:fillRect l="-14120" t="-1822" r="-125" b="-1831"/>
              </a:stretch>
            </a:blipFill>
          </p:spPr>
        </p:sp>
      </p:grpSp>
      <p:grpSp>
        <p:nvGrpSpPr>
          <p:cNvPr name="Group 6" id="6"/>
          <p:cNvGrpSpPr/>
          <p:nvPr/>
        </p:nvGrpSpPr>
        <p:grpSpPr>
          <a:xfrm rot="0">
            <a:off x="7127999" y="83914"/>
            <a:ext cx="3380664" cy="3750752"/>
            <a:chOff x="0" y="0"/>
            <a:chExt cx="5510530" cy="6113780"/>
          </a:xfrm>
        </p:grpSpPr>
        <p:sp>
          <p:nvSpPr>
            <p:cNvPr name="Freeform 7" id="7"/>
            <p:cNvSpPr/>
            <p:nvPr/>
          </p:nvSpPr>
          <p:spPr>
            <a:xfrm flipH="false" flipV="false" rot="0">
              <a:off x="45720" y="49530"/>
              <a:ext cx="5420360" cy="6014720"/>
            </a:xfrm>
            <a:custGeom>
              <a:avLst/>
              <a:gdLst/>
              <a:ahLst/>
              <a:cxnLst/>
              <a:rect r="r" b="b" t="t" l="l"/>
              <a:pathLst>
                <a:path h="6014720" w="5420360">
                  <a:moveTo>
                    <a:pt x="5148580" y="3408680"/>
                  </a:moveTo>
                  <a:lnTo>
                    <a:pt x="5149850" y="3406140"/>
                  </a:lnTo>
                  <a:cubicBezTo>
                    <a:pt x="5322570" y="3082290"/>
                    <a:pt x="5420360" y="2711450"/>
                    <a:pt x="5420360" y="2319020"/>
                  </a:cubicBezTo>
                  <a:cubicBezTo>
                    <a:pt x="5420360" y="1038860"/>
                    <a:pt x="4381500" y="0"/>
                    <a:pt x="3101340" y="0"/>
                  </a:cubicBezTo>
                  <a:cubicBezTo>
                    <a:pt x="2259330" y="0"/>
                    <a:pt x="1521460" y="449580"/>
                    <a:pt x="1115060" y="1121410"/>
                  </a:cubicBezTo>
                  <a:cubicBezTo>
                    <a:pt x="1094740" y="1155700"/>
                    <a:pt x="1075690" y="1188720"/>
                    <a:pt x="1056640" y="1224280"/>
                  </a:cubicBezTo>
                  <a:lnTo>
                    <a:pt x="328930" y="2503170"/>
                  </a:lnTo>
                  <a:cubicBezTo>
                    <a:pt x="308610" y="2536190"/>
                    <a:pt x="290830" y="2569210"/>
                    <a:pt x="271780" y="2603500"/>
                  </a:cubicBezTo>
                  <a:lnTo>
                    <a:pt x="271780" y="2604770"/>
                  </a:lnTo>
                  <a:cubicBezTo>
                    <a:pt x="97790" y="2929890"/>
                    <a:pt x="0" y="3300730"/>
                    <a:pt x="0" y="3695700"/>
                  </a:cubicBezTo>
                  <a:cubicBezTo>
                    <a:pt x="0" y="4975860"/>
                    <a:pt x="1038860" y="6014720"/>
                    <a:pt x="2319020" y="6014720"/>
                  </a:cubicBezTo>
                  <a:cubicBezTo>
                    <a:pt x="3243580" y="6014720"/>
                    <a:pt x="4042410" y="5472430"/>
                    <a:pt x="4414520" y="4688840"/>
                  </a:cubicBezTo>
                  <a:lnTo>
                    <a:pt x="5077460" y="3533140"/>
                  </a:lnTo>
                  <a:cubicBezTo>
                    <a:pt x="5101590" y="3492500"/>
                    <a:pt x="5125720" y="3450590"/>
                    <a:pt x="5148580" y="3408680"/>
                  </a:cubicBezTo>
                  <a:close/>
                </a:path>
              </a:pathLst>
            </a:custGeom>
            <a:blipFill>
              <a:blip r:embed="rId7"/>
              <a:stretch>
                <a:fillRect l="-10280" t="0" r="-45893" b="0"/>
              </a:stretch>
            </a:blipFill>
          </p:spPr>
        </p:sp>
      </p:grpSp>
      <p:sp>
        <p:nvSpPr>
          <p:cNvPr name="Freeform 8" id="8"/>
          <p:cNvSpPr/>
          <p:nvPr/>
        </p:nvSpPr>
        <p:spPr>
          <a:xfrm flipH="false" flipV="false" rot="1619155">
            <a:off x="4281153" y="4334429"/>
            <a:ext cx="1422535" cy="1223381"/>
          </a:xfrm>
          <a:custGeom>
            <a:avLst/>
            <a:gdLst/>
            <a:ahLst/>
            <a:cxnLst/>
            <a:rect r="r" b="b" t="t" l="l"/>
            <a:pathLst>
              <a:path h="1223381" w="1422535">
                <a:moveTo>
                  <a:pt x="0" y="0"/>
                </a:moveTo>
                <a:lnTo>
                  <a:pt x="1422536" y="0"/>
                </a:lnTo>
                <a:lnTo>
                  <a:pt x="1422536" y="1223380"/>
                </a:lnTo>
                <a:lnTo>
                  <a:pt x="0" y="12233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1267088">
            <a:off x="6450324" y="3914572"/>
            <a:ext cx="4114814" cy="2871866"/>
          </a:xfrm>
          <a:custGeom>
            <a:avLst/>
            <a:gdLst/>
            <a:ahLst/>
            <a:cxnLst/>
            <a:rect r="r" b="b" t="t" l="l"/>
            <a:pathLst>
              <a:path h="2871866" w="4114814">
                <a:moveTo>
                  <a:pt x="0" y="0"/>
                </a:moveTo>
                <a:lnTo>
                  <a:pt x="4114814" y="0"/>
                </a:lnTo>
                <a:lnTo>
                  <a:pt x="4114814" y="2871866"/>
                </a:lnTo>
                <a:lnTo>
                  <a:pt x="0" y="287186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10" id="10"/>
          <p:cNvGrpSpPr/>
          <p:nvPr/>
        </p:nvGrpSpPr>
        <p:grpSpPr>
          <a:xfrm rot="0">
            <a:off x="6048720" y="6214726"/>
            <a:ext cx="878335" cy="845045"/>
            <a:chOff x="0" y="0"/>
            <a:chExt cx="5594350" cy="5382315"/>
          </a:xfrm>
        </p:grpSpPr>
        <p:sp>
          <p:nvSpPr>
            <p:cNvPr name="Freeform 11" id="11"/>
            <p:cNvSpPr/>
            <p:nvPr/>
          </p:nvSpPr>
          <p:spPr>
            <a:xfrm flipH="false" flipV="false" rot="0">
              <a:off x="-80010" y="-191770"/>
              <a:ext cx="6264910" cy="5751885"/>
            </a:xfrm>
            <a:custGeom>
              <a:avLst/>
              <a:gdLst/>
              <a:ahLst/>
              <a:cxnLst/>
              <a:rect r="r" b="b" t="t" l="l"/>
              <a:pathLst>
                <a:path h="5751885" w="6264910">
                  <a:moveTo>
                    <a:pt x="3576320" y="336810"/>
                  </a:moveTo>
                  <a:cubicBezTo>
                    <a:pt x="4768850" y="496475"/>
                    <a:pt x="6264910" y="940126"/>
                    <a:pt x="5435600" y="2945087"/>
                  </a:cubicBezTo>
                  <a:cubicBezTo>
                    <a:pt x="4606290" y="4950048"/>
                    <a:pt x="2889250" y="5305944"/>
                    <a:pt x="2059940" y="5525332"/>
                  </a:cubicBezTo>
                  <a:cubicBezTo>
                    <a:pt x="1230630" y="5751885"/>
                    <a:pt x="256540" y="5223064"/>
                    <a:pt x="600710" y="4042026"/>
                  </a:cubicBezTo>
                  <a:cubicBezTo>
                    <a:pt x="901700" y="3008466"/>
                    <a:pt x="0" y="1709203"/>
                    <a:pt x="86360" y="858465"/>
                  </a:cubicBezTo>
                  <a:cubicBezTo>
                    <a:pt x="172720" y="0"/>
                    <a:pt x="2145030" y="142240"/>
                    <a:pt x="3576320" y="336810"/>
                  </a:cubicBezTo>
                  <a:close/>
                </a:path>
              </a:pathLst>
            </a:custGeom>
            <a:blipFill>
              <a:blip r:embed="rId12"/>
              <a:stretch>
                <a:fillRect l="0" t="-317" r="0" b="-317"/>
              </a:stretch>
            </a:blipFill>
          </p:spPr>
        </p:sp>
      </p:grpSp>
      <p:sp>
        <p:nvSpPr>
          <p:cNvPr name="TextBox 12" id="12"/>
          <p:cNvSpPr txBox="true"/>
          <p:nvPr/>
        </p:nvSpPr>
        <p:spPr>
          <a:xfrm rot="0">
            <a:off x="3964513" y="1537032"/>
            <a:ext cx="2762974" cy="2807701"/>
          </a:xfrm>
          <a:prstGeom prst="rect">
            <a:avLst/>
          </a:prstGeom>
        </p:spPr>
        <p:txBody>
          <a:bodyPr anchor="t" rtlCol="false" tIns="0" lIns="0" bIns="0" rIns="0">
            <a:spAutoFit/>
          </a:bodyPr>
          <a:lstStyle/>
          <a:p>
            <a:pPr algn="l">
              <a:lnSpc>
                <a:spcPts val="1764"/>
              </a:lnSpc>
            </a:pPr>
            <a:r>
              <a:rPr lang="en-US" sz="1260">
                <a:solidFill>
                  <a:srgbClr val="000000"/>
                </a:solidFill>
                <a:latin typeface="Glacial Indifference"/>
                <a:ea typeface="Glacial Indifference"/>
                <a:cs typeface="Glacial Indifference"/>
                <a:sym typeface="Glacial Indifference"/>
              </a:rPr>
              <a:t>Ein ehrliches Interesse an der Arbeit in der Kita; das Wissen, dass Du nicht nur mit Kindern spielst. Stichwort: Konzeptionsentwicklung, Teamwork aber auch Haus- und Wäschepflege</a:t>
            </a:r>
          </a:p>
          <a:p>
            <a:pPr algn="l">
              <a:lnSpc>
                <a:spcPts val="1764"/>
              </a:lnSpc>
            </a:pPr>
            <a:r>
              <a:rPr lang="en-US" sz="1260">
                <a:solidFill>
                  <a:srgbClr val="000000"/>
                </a:solidFill>
                <a:latin typeface="Glacial Indifference"/>
                <a:ea typeface="Glacial Indifference"/>
                <a:cs typeface="Glacial Indifference"/>
                <a:sym typeface="Glacial Indifference"/>
              </a:rPr>
              <a:t>Offene Augen, ein großes Herz und Motivation mitzuwirken.</a:t>
            </a:r>
          </a:p>
          <a:p>
            <a:pPr algn="l">
              <a:lnSpc>
                <a:spcPts val="1764"/>
              </a:lnSpc>
            </a:pPr>
            <a:r>
              <a:rPr lang="en-US" sz="1260">
                <a:solidFill>
                  <a:srgbClr val="000000"/>
                </a:solidFill>
                <a:latin typeface="Glacial Indifference"/>
                <a:ea typeface="Glacial Indifference"/>
                <a:cs typeface="Glacial Indifference"/>
                <a:sym typeface="Glacial Indifference"/>
              </a:rPr>
              <a:t>Gewisse Voraussetzungen in medizinischen und präventiven Dingen, wie z. B. Masernschutzimpfung, Schulung im Infektionsschutzgesetz, etc.</a:t>
            </a:r>
          </a:p>
          <a:p>
            <a:pPr algn="l">
              <a:lnSpc>
                <a:spcPts val="1624"/>
              </a:lnSpc>
            </a:pPr>
          </a:p>
          <a:p>
            <a:pPr algn="l">
              <a:lnSpc>
                <a:spcPts val="1624"/>
              </a:lnSpc>
            </a:pPr>
          </a:p>
        </p:txBody>
      </p:sp>
      <p:sp>
        <p:nvSpPr>
          <p:cNvPr name="TextBox 13" id="13"/>
          <p:cNvSpPr txBox="true"/>
          <p:nvPr/>
        </p:nvSpPr>
        <p:spPr>
          <a:xfrm rot="0">
            <a:off x="444506" y="251325"/>
            <a:ext cx="2872295" cy="647532"/>
          </a:xfrm>
          <a:prstGeom prst="rect">
            <a:avLst/>
          </a:prstGeom>
        </p:spPr>
        <p:txBody>
          <a:bodyPr anchor="t" rtlCol="false" tIns="0" lIns="0" bIns="0" rIns="0">
            <a:spAutoFit/>
          </a:bodyPr>
          <a:lstStyle/>
          <a:p>
            <a:pPr algn="l">
              <a:lnSpc>
                <a:spcPts val="5259"/>
              </a:lnSpc>
            </a:pPr>
            <a:r>
              <a:rPr lang="en-US" sz="3756">
                <a:solidFill>
                  <a:srgbClr val="000000"/>
                </a:solidFill>
                <a:latin typeface="Xarrovv"/>
                <a:ea typeface="Xarrovv"/>
                <a:cs typeface="Xarrovv"/>
                <a:sym typeface="Xarrovv"/>
              </a:rPr>
              <a:t>WIR BIETEN DIR</a:t>
            </a:r>
          </a:p>
        </p:txBody>
      </p:sp>
      <p:sp>
        <p:nvSpPr>
          <p:cNvPr name="TextBox 14" id="14"/>
          <p:cNvSpPr txBox="true"/>
          <p:nvPr/>
        </p:nvSpPr>
        <p:spPr>
          <a:xfrm rot="0">
            <a:off x="4365025" y="4682466"/>
            <a:ext cx="1254792" cy="508256"/>
          </a:xfrm>
          <a:prstGeom prst="rect">
            <a:avLst/>
          </a:prstGeom>
        </p:spPr>
        <p:txBody>
          <a:bodyPr anchor="t" rtlCol="false" tIns="0" lIns="0" bIns="0" rIns="0">
            <a:spAutoFit/>
          </a:bodyPr>
          <a:lstStyle/>
          <a:p>
            <a:pPr algn="ctr">
              <a:lnSpc>
                <a:spcPts val="1385"/>
              </a:lnSpc>
            </a:pPr>
            <a:r>
              <a:rPr lang="en-US" sz="989">
                <a:solidFill>
                  <a:srgbClr val="000000"/>
                </a:solidFill>
                <a:latin typeface="Xarrovv"/>
                <a:ea typeface="Xarrovv"/>
                <a:cs typeface="Xarrovv"/>
                <a:sym typeface="Xarrovv"/>
              </a:rPr>
              <a:t>BEI UNS BIST DU RICHTIG, WIR GEHEN DEINEN WEG GEMEINSAM</a:t>
            </a:r>
          </a:p>
        </p:txBody>
      </p:sp>
      <p:sp>
        <p:nvSpPr>
          <p:cNvPr name="TextBox 15" id="15"/>
          <p:cNvSpPr txBox="true"/>
          <p:nvPr/>
        </p:nvSpPr>
        <p:spPr>
          <a:xfrm rot="0">
            <a:off x="3909853" y="251325"/>
            <a:ext cx="2872295" cy="1314282"/>
          </a:xfrm>
          <a:prstGeom prst="rect">
            <a:avLst/>
          </a:prstGeom>
        </p:spPr>
        <p:txBody>
          <a:bodyPr anchor="t" rtlCol="false" tIns="0" lIns="0" bIns="0" rIns="0">
            <a:spAutoFit/>
          </a:bodyPr>
          <a:lstStyle/>
          <a:p>
            <a:pPr algn="l">
              <a:lnSpc>
                <a:spcPts val="5259"/>
              </a:lnSpc>
            </a:pPr>
            <a:r>
              <a:rPr lang="en-US" sz="3756">
                <a:solidFill>
                  <a:srgbClr val="000000"/>
                </a:solidFill>
                <a:latin typeface="Xarrovv"/>
                <a:ea typeface="Xarrovv"/>
                <a:cs typeface="Xarrovv"/>
                <a:sym typeface="Xarrovv"/>
              </a:rPr>
              <a:t>WIR BRAUCHEN VON DIR</a:t>
            </a:r>
          </a:p>
        </p:txBody>
      </p:sp>
      <p:sp>
        <p:nvSpPr>
          <p:cNvPr name="TextBox 16" id="16"/>
          <p:cNvSpPr txBox="true"/>
          <p:nvPr/>
        </p:nvSpPr>
        <p:spPr>
          <a:xfrm rot="0">
            <a:off x="499167" y="981495"/>
            <a:ext cx="2762974" cy="2547986"/>
          </a:xfrm>
          <a:prstGeom prst="rect">
            <a:avLst/>
          </a:prstGeom>
        </p:spPr>
        <p:txBody>
          <a:bodyPr anchor="t" rtlCol="false" tIns="0" lIns="0" bIns="0" rIns="0">
            <a:spAutoFit/>
          </a:bodyPr>
          <a:lstStyle/>
          <a:p>
            <a:pPr algn="r">
              <a:lnSpc>
                <a:spcPts val="1904"/>
              </a:lnSpc>
            </a:pPr>
            <a:r>
              <a:rPr lang="en-US" sz="1360">
                <a:solidFill>
                  <a:srgbClr val="000000"/>
                </a:solidFill>
                <a:latin typeface="Glacial Indifference"/>
                <a:ea typeface="Glacial Indifference"/>
                <a:cs typeface="Glacial Indifference"/>
                <a:sym typeface="Glacial Indifference"/>
              </a:rPr>
              <a:t>Ein offenes und wertschätzendes Ausbildungskonzept.</a:t>
            </a:r>
          </a:p>
          <a:p>
            <a:pPr algn="r">
              <a:lnSpc>
                <a:spcPts val="1904"/>
              </a:lnSpc>
            </a:pPr>
            <a:r>
              <a:rPr lang="en-US" sz="1360">
                <a:solidFill>
                  <a:srgbClr val="000000"/>
                </a:solidFill>
                <a:latin typeface="Glacial Indifference"/>
                <a:ea typeface="Glacial Indifference"/>
                <a:cs typeface="Glacial Indifference"/>
                <a:sym typeface="Glacial Indifference"/>
              </a:rPr>
              <a:t>Freude am Ausbilden.</a:t>
            </a:r>
          </a:p>
          <a:p>
            <a:pPr algn="r">
              <a:lnSpc>
                <a:spcPts val="1904"/>
              </a:lnSpc>
            </a:pPr>
            <a:r>
              <a:rPr lang="en-US" sz="1360">
                <a:solidFill>
                  <a:srgbClr val="000000"/>
                </a:solidFill>
                <a:latin typeface="Glacial Indifference"/>
                <a:ea typeface="Glacial Indifference"/>
                <a:cs typeface="Glacial Indifference"/>
                <a:sym typeface="Glacial Indifference"/>
              </a:rPr>
              <a:t>Gut ausgebildete Fachkräfte.</a:t>
            </a:r>
          </a:p>
          <a:p>
            <a:pPr algn="r">
              <a:lnSpc>
                <a:spcPts val="1904"/>
              </a:lnSpc>
            </a:pPr>
            <a:r>
              <a:rPr lang="en-US" sz="1360">
                <a:solidFill>
                  <a:srgbClr val="000000"/>
                </a:solidFill>
                <a:latin typeface="Glacial Indifference"/>
                <a:ea typeface="Glacial Indifference"/>
                <a:cs typeface="Glacial Indifference"/>
                <a:sym typeface="Glacial Indifference"/>
              </a:rPr>
              <a:t>Ein großes Haus und ein inklusives, religionspädagogisches, teiloffenes Bildungskonzept.</a:t>
            </a:r>
          </a:p>
          <a:p>
            <a:pPr algn="r">
              <a:lnSpc>
                <a:spcPts val="1764"/>
              </a:lnSpc>
            </a:pPr>
            <a:r>
              <a:rPr lang="en-US" sz="1260">
                <a:solidFill>
                  <a:srgbClr val="000000"/>
                </a:solidFill>
                <a:latin typeface="Glacial Indifference"/>
                <a:ea typeface="Glacial Indifference"/>
                <a:cs typeface="Glacial Indifference"/>
                <a:sym typeface="Glacial Indifference"/>
              </a:rPr>
              <a:t>60 Kinder im Alter von 2- 6 Jahren mit und ohne erhöhtem Förderbedarf.</a:t>
            </a:r>
          </a:p>
          <a:p>
            <a:pPr algn="r">
              <a:lnSpc>
                <a:spcPts val="1764"/>
              </a:lnSpc>
            </a:pPr>
            <a:r>
              <a:rPr lang="en-US" sz="1260">
                <a:solidFill>
                  <a:srgbClr val="000000"/>
                </a:solidFill>
                <a:latin typeface="Glacial Indifference"/>
                <a:ea typeface="Glacial Indifference"/>
                <a:cs typeface="Glacial Indifference"/>
                <a:sym typeface="Glacial Indifference"/>
              </a:rPr>
              <a:t>Kooperation mit verschiedenen Fachschulen.</a:t>
            </a:r>
          </a:p>
        </p:txBody>
      </p:sp>
      <p:sp>
        <p:nvSpPr>
          <p:cNvPr name="TextBox 17" id="17"/>
          <p:cNvSpPr txBox="true"/>
          <p:nvPr/>
        </p:nvSpPr>
        <p:spPr>
          <a:xfrm rot="1294521">
            <a:off x="6623231" y="4545351"/>
            <a:ext cx="3757095" cy="1451976"/>
          </a:xfrm>
          <a:prstGeom prst="rect">
            <a:avLst/>
          </a:prstGeom>
        </p:spPr>
        <p:txBody>
          <a:bodyPr anchor="t" rtlCol="false" tIns="0" lIns="0" bIns="0" rIns="0">
            <a:spAutoFit/>
          </a:bodyPr>
          <a:lstStyle/>
          <a:p>
            <a:pPr algn="ctr">
              <a:lnSpc>
                <a:spcPts val="1344"/>
              </a:lnSpc>
            </a:pPr>
            <a:r>
              <a:rPr lang="en-US" sz="960">
                <a:solidFill>
                  <a:srgbClr val="000000"/>
                </a:solidFill>
                <a:latin typeface="Glacial Indifference"/>
                <a:ea typeface="Glacial Indifference"/>
                <a:cs typeface="Glacial Indifference"/>
                <a:sym typeface="Glacial Indifference"/>
              </a:rPr>
              <a:t>Der BFD hat mir geholfen die Vielseitigkeit und tief gehenden </a:t>
            </a:r>
          </a:p>
          <a:p>
            <a:pPr algn="ctr">
              <a:lnSpc>
                <a:spcPts val="1344"/>
              </a:lnSpc>
            </a:pPr>
            <a:r>
              <a:rPr lang="en-US" sz="960">
                <a:solidFill>
                  <a:srgbClr val="000000"/>
                </a:solidFill>
                <a:latin typeface="Glacial Indifference"/>
                <a:ea typeface="Glacial Indifference"/>
                <a:cs typeface="Glacial Indifference"/>
                <a:sym typeface="Glacial Indifference"/>
              </a:rPr>
              <a:t>Aspekte des Berufs kennenzulernen und zu verstehen, was mir bei der Berufsentscheidung enorm geholfen hat. Durch die vielseitigen Erfahrungen im BFD, konnte ich Theorien und Methoden aus dem Unterricht sofort auf Situationen die ich erlebt habe anwenden.</a:t>
            </a:r>
          </a:p>
          <a:p>
            <a:pPr algn="ctr">
              <a:lnSpc>
                <a:spcPts val="1344"/>
              </a:lnSpc>
            </a:pPr>
            <a:r>
              <a:rPr lang="en-US" sz="960">
                <a:solidFill>
                  <a:srgbClr val="000000"/>
                </a:solidFill>
                <a:latin typeface="Glacial Indifference"/>
                <a:ea typeface="Glacial Indifference"/>
                <a:cs typeface="Glacial Indifference"/>
                <a:sym typeface="Glacial Indifference"/>
              </a:rPr>
              <a:t>Ich wurde in der Kita herzlich und ohne Vorurteile aufgenommen, obwohl meine letzten Schulzeugnisse nicht von Fleiß und Leistungsbereitschaft gezeugt haben.</a:t>
            </a:r>
          </a:p>
          <a:p>
            <a:pPr algn="ctr">
              <a:lnSpc>
                <a:spcPts val="1344"/>
              </a:lnSpc>
            </a:pPr>
          </a:p>
        </p:txBody>
      </p:sp>
      <p:sp>
        <p:nvSpPr>
          <p:cNvPr name="TextBox 18" id="18"/>
          <p:cNvSpPr txBox="true"/>
          <p:nvPr/>
        </p:nvSpPr>
        <p:spPr>
          <a:xfrm rot="0">
            <a:off x="6576683" y="6996087"/>
            <a:ext cx="2734413" cy="165356"/>
          </a:xfrm>
          <a:prstGeom prst="rect">
            <a:avLst/>
          </a:prstGeom>
        </p:spPr>
        <p:txBody>
          <a:bodyPr anchor="t" rtlCol="false" tIns="0" lIns="0" bIns="0" rIns="0">
            <a:spAutoFit/>
          </a:bodyPr>
          <a:lstStyle/>
          <a:p>
            <a:pPr algn="ctr">
              <a:lnSpc>
                <a:spcPts val="1385"/>
              </a:lnSpc>
            </a:pPr>
            <a:r>
              <a:rPr lang="en-US" sz="989">
                <a:solidFill>
                  <a:srgbClr val="000000"/>
                </a:solidFill>
                <a:latin typeface="Xarrovv"/>
                <a:ea typeface="Xarrovv"/>
                <a:cs typeface="Xarrovv"/>
                <a:sym typeface="Xarrovv"/>
              </a:rPr>
              <a:t>LUKAS 23 IN AUSBILDUNG ZUM ERZIEHER</a:t>
            </a:r>
          </a:p>
        </p:txBody>
      </p:sp>
      <p:sp>
        <p:nvSpPr>
          <p:cNvPr name="Freeform 19" id="19"/>
          <p:cNvSpPr/>
          <p:nvPr/>
        </p:nvSpPr>
        <p:spPr>
          <a:xfrm flipH="true" flipV="false" rot="-1005521">
            <a:off x="5504120" y="5327013"/>
            <a:ext cx="799385" cy="751422"/>
          </a:xfrm>
          <a:custGeom>
            <a:avLst/>
            <a:gdLst/>
            <a:ahLst/>
            <a:cxnLst/>
            <a:rect r="r" b="b" t="t" l="l"/>
            <a:pathLst>
              <a:path h="751422" w="799385">
                <a:moveTo>
                  <a:pt x="799385" y="0"/>
                </a:moveTo>
                <a:lnTo>
                  <a:pt x="0" y="0"/>
                </a:lnTo>
                <a:lnTo>
                  <a:pt x="0" y="751422"/>
                </a:lnTo>
                <a:lnTo>
                  <a:pt x="799385" y="751422"/>
                </a:lnTo>
                <a:lnTo>
                  <a:pt x="799385"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1931474">
            <a:off x="5638583" y="4078324"/>
            <a:ext cx="799385" cy="751422"/>
          </a:xfrm>
          <a:custGeom>
            <a:avLst/>
            <a:gdLst/>
            <a:ahLst/>
            <a:cxnLst/>
            <a:rect r="r" b="b" t="t" l="l"/>
            <a:pathLst>
              <a:path h="751422" w="799385">
                <a:moveTo>
                  <a:pt x="0" y="0"/>
                </a:moveTo>
                <a:lnTo>
                  <a:pt x="799384" y="0"/>
                </a:lnTo>
                <a:lnTo>
                  <a:pt x="799384" y="751421"/>
                </a:lnTo>
                <a:lnTo>
                  <a:pt x="0" y="75142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1" id="21"/>
          <p:cNvSpPr/>
          <p:nvPr/>
        </p:nvSpPr>
        <p:spPr>
          <a:xfrm flipH="false" flipV="false" rot="1838745">
            <a:off x="6354260" y="779760"/>
            <a:ext cx="855775" cy="804428"/>
          </a:xfrm>
          <a:custGeom>
            <a:avLst/>
            <a:gdLst/>
            <a:ahLst/>
            <a:cxnLst/>
            <a:rect r="r" b="b" t="t" l="l"/>
            <a:pathLst>
              <a:path h="804428" w="855775">
                <a:moveTo>
                  <a:pt x="0" y="0"/>
                </a:moveTo>
                <a:lnTo>
                  <a:pt x="855775" y="0"/>
                </a:lnTo>
                <a:lnTo>
                  <a:pt x="855775" y="804428"/>
                </a:lnTo>
                <a:lnTo>
                  <a:pt x="0" y="80442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2" id="22"/>
          <p:cNvSpPr/>
          <p:nvPr/>
        </p:nvSpPr>
        <p:spPr>
          <a:xfrm flipH="true" flipV="false" rot="1108247">
            <a:off x="185737" y="2975968"/>
            <a:ext cx="799385" cy="751422"/>
          </a:xfrm>
          <a:custGeom>
            <a:avLst/>
            <a:gdLst/>
            <a:ahLst/>
            <a:cxnLst/>
            <a:rect r="r" b="b" t="t" l="l"/>
            <a:pathLst>
              <a:path h="751422" w="799385">
                <a:moveTo>
                  <a:pt x="799385" y="0"/>
                </a:moveTo>
                <a:lnTo>
                  <a:pt x="0" y="0"/>
                </a:lnTo>
                <a:lnTo>
                  <a:pt x="0" y="751422"/>
                </a:lnTo>
                <a:lnTo>
                  <a:pt x="799385" y="751422"/>
                </a:lnTo>
                <a:lnTo>
                  <a:pt x="799385"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DAGVVoxThvc</dc:identifier>
  <dcterms:modified xsi:type="dcterms:W3CDTF">2011-08-01T06:04:30Z</dcterms:modified>
  <cp:revision>1</cp:revision>
  <dc:title>wir bilden aus, aus Leidenschaft (Dreiseitige Broschüre)</dc:title>
</cp:coreProperties>
</file>